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6.JPG" ContentType="image/png"/>
  <Override PartName="/ppt/media/image57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1033" r:id="rId2"/>
    <p:sldId id="1019" r:id="rId3"/>
    <p:sldId id="1155" r:id="rId4"/>
    <p:sldId id="1167" r:id="rId5"/>
    <p:sldId id="1157" r:id="rId6"/>
    <p:sldId id="1158" r:id="rId7"/>
    <p:sldId id="1159" r:id="rId8"/>
    <p:sldId id="1086" r:id="rId9"/>
    <p:sldId id="1089" r:id="rId10"/>
    <p:sldId id="1168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166" r:id="rId27"/>
    <p:sldId id="1040" r:id="rId28"/>
    <p:sldId id="1164" r:id="rId29"/>
    <p:sldId id="1165" r:id="rId30"/>
    <p:sldId id="1041" r:id="rId31"/>
    <p:sldId id="1035" r:id="rId32"/>
    <p:sldId id="1150" r:id="rId33"/>
    <p:sldId id="1059" r:id="rId34"/>
    <p:sldId id="1161" r:id="rId35"/>
    <p:sldId id="1060" r:id="rId36"/>
    <p:sldId id="1061" r:id="rId37"/>
    <p:sldId id="1062" r:id="rId38"/>
    <p:sldId id="1063" r:id="rId39"/>
    <p:sldId id="1144" r:id="rId40"/>
    <p:sldId id="1145" r:id="rId41"/>
    <p:sldId id="1066" r:id="rId42"/>
    <p:sldId id="1151" r:id="rId43"/>
    <p:sldId id="1148" r:id="rId44"/>
    <p:sldId id="1065" r:id="rId45"/>
    <p:sldId id="1146" r:id="rId46"/>
    <p:sldId id="1147" r:id="rId47"/>
    <p:sldId id="1149" r:id="rId48"/>
    <p:sldId id="1047" r:id="rId49"/>
    <p:sldId id="1153" r:id="rId50"/>
    <p:sldId id="1162" r:id="rId51"/>
    <p:sldId id="1152" r:id="rId52"/>
    <p:sldId id="11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8ACE30"/>
    <a:srgbClr val="0000FF"/>
    <a:srgbClr val="00FF00"/>
    <a:srgbClr val="CF6369"/>
    <a:srgbClr val="5A57C5"/>
    <a:srgbClr val="E48671"/>
    <a:srgbClr val="AA4957"/>
    <a:srgbClr val="F7F7F7"/>
    <a:srgbClr val="328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1" autoAdjust="0"/>
    <p:restoredTop sz="68345" autoAdjust="0"/>
  </p:normalViewPr>
  <p:slideViewPr>
    <p:cSldViewPr snapToGrid="0">
      <p:cViewPr varScale="1">
        <p:scale>
          <a:sx n="59" d="100"/>
          <a:sy n="59" d="100"/>
        </p:scale>
        <p:origin x="50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3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2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5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50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2020-08-13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8.tiff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Calibri" panose="020F0502020204030204" pitchFamily="34" charset="0"/>
              </a:rPr>
              <a:t>2020.08.13</a:t>
            </a:r>
          </a:p>
          <a:p>
            <a:r>
              <a:rPr lang="en-US" altLang="ko-KR" sz="3600" dirty="0" smtClean="0">
                <a:latin typeface="Calibri" panose="020F0502020204030204" pitchFamily="34" charset="0"/>
              </a:rPr>
              <a:t>Jay </a:t>
            </a:r>
            <a:r>
              <a:rPr lang="en-US" altLang="ko-KR" sz="3600" dirty="0" err="1" smtClean="0">
                <a:latin typeface="Calibri" panose="020F0502020204030204" pitchFamily="34" charset="0"/>
              </a:rPr>
              <a:t>Heo</a:t>
            </a:r>
            <a:r>
              <a:rPr lang="en-US" altLang="ko-KR" sz="3600" dirty="0" smtClean="0">
                <a:latin typeface="Calibri" panose="020F0502020204030204" pitchFamily="34" charset="0"/>
              </a:rPr>
              <a:t>, </a:t>
            </a:r>
            <a:r>
              <a:rPr lang="en-US" altLang="ko-KR" sz="3600" dirty="0" err="1" smtClean="0">
                <a:latin typeface="Calibri" panose="020F0502020204030204" pitchFamily="34" charset="0"/>
              </a:rPr>
              <a:t>Junhyeon</a:t>
            </a:r>
            <a:r>
              <a:rPr lang="en-US" altLang="ko-KR" sz="3600" dirty="0" smtClean="0">
                <a:latin typeface="Calibri" panose="020F0502020204030204" pitchFamily="34" charset="0"/>
              </a:rPr>
              <a:t> Park</a:t>
            </a:r>
            <a:endParaRPr lang="en-US" altLang="ko-KR" sz="3600" dirty="0">
              <a:latin typeface="Calibri" panose="020F050202020403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3" y="2763550"/>
            <a:ext cx="6628570" cy="2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F7F3D2-E786-4848-8823-2E804D13B8E6}"/>
              </a:ext>
            </a:extLst>
          </p:cNvPr>
          <p:cNvSpPr/>
          <p:nvPr/>
        </p:nvSpPr>
        <p:spPr>
          <a:xfrm>
            <a:off x="737944" y="3461099"/>
            <a:ext cx="476965" cy="15736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541D79-23AE-450A-903E-D8444A96D9A7}"/>
              </a:ext>
            </a:extLst>
          </p:cNvPr>
          <p:cNvSpPr/>
          <p:nvPr/>
        </p:nvSpPr>
        <p:spPr>
          <a:xfrm>
            <a:off x="737944" y="3271390"/>
            <a:ext cx="643530" cy="16988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C5877B-6F43-4EE6-AF75-CF43A413107E}"/>
              </a:ext>
            </a:extLst>
          </p:cNvPr>
          <p:cNvSpPr/>
          <p:nvPr/>
        </p:nvSpPr>
        <p:spPr>
          <a:xfrm>
            <a:off x="478975" y="4396410"/>
            <a:ext cx="1609949" cy="915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5" y="2644919"/>
            <a:ext cx="5781761" cy="28230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C5877B-6F43-4EE6-AF75-CF43A413107E}"/>
              </a:ext>
            </a:extLst>
          </p:cNvPr>
          <p:cNvSpPr/>
          <p:nvPr/>
        </p:nvSpPr>
        <p:spPr>
          <a:xfrm>
            <a:off x="537403" y="4454482"/>
            <a:ext cx="1469197" cy="8096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</a:t>
            </a:r>
            <a:r>
              <a:rPr lang="en-US" altLang="ko-KR" sz="2400" dirty="0" smtClean="0">
                <a:latin typeface="Calibri" panose="020F0502020204030204" pitchFamily="34" charset="0"/>
              </a:rPr>
              <a:t>18.04</a:t>
            </a: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</a:t>
            </a:r>
            <a:r>
              <a:rPr lang="en-US" altLang="ko-KR" sz="2400" dirty="0" smtClean="0">
                <a:latin typeface="Calibri" panose="020F0502020204030204" pitchFamily="34" charset="0"/>
              </a:rPr>
              <a:t>3.6</a:t>
            </a: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</a:t>
            </a:r>
            <a:r>
              <a:rPr lang="en-US" altLang="ko-KR" sz="2400" dirty="0" smtClean="0">
                <a:latin typeface="Calibri" panose="020F0502020204030204" pitchFamily="34" charset="0"/>
              </a:rPr>
              <a:t>1.18</a:t>
            </a: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</a:t>
            </a:r>
            <a:r>
              <a:rPr lang="en-US" altLang="ko-KR" sz="2400" dirty="0" smtClean="0">
                <a:latin typeface="Calibri" panose="020F0502020204030204" pitchFamily="34" charset="0"/>
              </a:rPr>
              <a:t>opencv</a:t>
            </a:r>
            <a:r>
              <a:rPr lang="en-US" altLang="ko-KR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</a:rPr>
              <a:t>&gt;= 3.1.0</a:t>
            </a: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</a:t>
            </a:r>
            <a:r>
              <a:rPr lang="en-US" altLang="ko-KR" sz="2400" dirty="0" smtClean="0">
                <a:latin typeface="Calibri" panose="020F0502020204030204" pitchFamily="34" charset="0"/>
              </a:rPr>
              <a:t>github.com/Junhyeon-Park/0813_vision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Depthwise</a:t>
            </a:r>
            <a:r>
              <a:rPr lang="en-US" altLang="ko-KR" sz="4000" dirty="0">
                <a:latin typeface="Calibri" panose="020F0502020204030204" pitchFamily="34" charset="0"/>
              </a:rPr>
              <a:t>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Depthwise</a:t>
            </a:r>
            <a:r>
              <a:rPr lang="en-US" altLang="ko-KR" sz="2400" dirty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>
                <a:latin typeface="Calibri" panose="020F0502020204030204" pitchFamily="34" charset="0"/>
              </a:rPr>
              <a:t>MobileNet</a:t>
            </a:r>
            <a:r>
              <a:rPr lang="en-US" altLang="ko-KR" sz="2400" dirty="0">
                <a:latin typeface="Calibri" panose="020F0502020204030204" pitchFamily="34" charset="0"/>
              </a:rPr>
              <a:t> V2.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Pointwise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95122" y="5143949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8778" y="5104760"/>
            <a:ext cx="2324032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depthwise</a:t>
            </a:r>
            <a:r>
              <a:rPr lang="en-US" sz="1200" dirty="0"/>
              <a:t> convolution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3121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pointwise</a:t>
            </a:r>
            <a:r>
              <a:rPr lang="en-US" sz="1200" dirty="0"/>
              <a:t>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288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</m:t>
                      </m:r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blipFill>
                <a:blip r:embed="rId8"/>
                <a:stretch>
                  <a:fillRect l="-162" t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Bottleneck Residual block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8AB4FD-D3C4-43F3-85C1-6217BE65FB70}"/>
              </a:ext>
            </a:extLst>
          </p:cNvPr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Basic building block is a bottleneck depth-separable convolution with residuals.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1) Inverted residuals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2) Linear Bottleneck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6915A2-7615-4DF2-B2A4-0F4ABD95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4" y="3497375"/>
            <a:ext cx="6118186" cy="2504032"/>
          </a:xfrm>
          <a:prstGeom prst="rect">
            <a:avLst/>
          </a:prstGeom>
        </p:spPr>
      </p:pic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C35EA48-938A-4A8F-A951-BA9533E5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609115" y="1898878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8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  <p:pic>
        <p:nvPicPr>
          <p:cNvPr id="21" name="Picture 2" descr="Drawing">
            <a:extLst>
              <a:ext uri="{FF2B5EF4-FFF2-40B4-BE49-F238E27FC236}">
                <a16:creationId xmlns:a16="http://schemas.microsoft.com/office/drawing/2014/main" id="{BCAE8AE2-C219-44C6-8D41-D882E500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804741" y="483957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5162F-CF05-400F-B223-A4D37FF12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14" y="4903863"/>
            <a:ext cx="4512130" cy="18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8" y="1489722"/>
            <a:ext cx="11114315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When the manifold of interest is low-dimensional, we can capture this by inserting linear bottleneck layers into the convolutional blocks.  Experimental evidence suggests it.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6578" y="5174867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ED732A-77FB-4F50-A1B7-87A1010D308D}"/>
              </a:ext>
            </a:extLst>
          </p:cNvPr>
          <p:cNvSpPr txBox="1"/>
          <p:nvPr/>
        </p:nvSpPr>
        <p:spPr>
          <a:xfrm>
            <a:off x="898070" y="220306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Manifold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52059-322C-4FF4-85A8-1258042E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84" y="2306519"/>
            <a:ext cx="4316864" cy="2460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0F6B4-816C-4BEE-B1BF-CF75A987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8" y="2433892"/>
            <a:ext cx="1276350" cy="866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3A4677-3040-4B8C-BE63-F78393D2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41" y="3395088"/>
            <a:ext cx="2343223" cy="11972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D484-0C01-41C1-AE4E-85B9C748CDF4}"/>
              </a:ext>
            </a:extLst>
          </p:cNvPr>
          <p:cNvGrpSpPr/>
          <p:nvPr/>
        </p:nvGrpSpPr>
        <p:grpSpPr>
          <a:xfrm>
            <a:off x="620486" y="2664725"/>
            <a:ext cx="3808635" cy="3977324"/>
            <a:chOff x="620486" y="2664725"/>
            <a:chExt cx="3808635" cy="3977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8C395C-24B8-4BC0-87FF-F7806FE2C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61"/>
            <a:stretch/>
          </p:blipFill>
          <p:spPr>
            <a:xfrm>
              <a:off x="838196" y="2664725"/>
              <a:ext cx="3590925" cy="397732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10F987-026E-4D7D-A395-8168B70533E3}"/>
                </a:ext>
              </a:extLst>
            </p:cNvPr>
            <p:cNvSpPr/>
            <p:nvPr/>
          </p:nvSpPr>
          <p:spPr>
            <a:xfrm>
              <a:off x="620486" y="2664725"/>
              <a:ext cx="440871" cy="200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Quick start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configuration 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ain.ipynb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tiny_pose_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Abstract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2" y="2025377"/>
            <a:ext cx="7020000" cy="470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2" y="3624648"/>
            <a:ext cx="5400000" cy="26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6819" y="3203311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7" y="4504750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4504750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F5ED6B-F2C7-4EF0-AB6E-0DD40AD075CA}"/>
              </a:ext>
            </a:extLst>
          </p:cNvPr>
          <p:cNvSpPr txBox="1">
            <a:spLocks/>
          </p:cNvSpPr>
          <p:nvPr/>
        </p:nvSpPr>
        <p:spPr>
          <a:xfrm>
            <a:off x="838198" y="1489722"/>
            <a:ext cx="5954488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Non-zero volume after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 transformation corresponds to linear transformation.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Removing the non-linear activations (e.g.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) to prevent the model from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직사각형 14"/>
          <p:cNvSpPr/>
          <p:nvPr/>
        </p:nvSpPr>
        <p:spPr>
          <a:xfrm>
            <a:off x="270323" y="3291840"/>
            <a:ext cx="4633606" cy="276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14"/>
          <p:cNvSpPr/>
          <p:nvPr/>
        </p:nvSpPr>
        <p:spPr>
          <a:xfrm>
            <a:off x="993241" y="2454346"/>
            <a:ext cx="4706626" cy="28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out_channel_ratio</a:t>
            </a:r>
            <a:r>
              <a:rPr lang="en-US" sz="1100" dirty="0"/>
              <a:t>(16) = max(12, 8) = 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4"/>
          <p:cNvSpPr/>
          <p:nvPr/>
        </p:nvSpPr>
        <p:spPr>
          <a:xfrm>
            <a:off x="993241" y="2454346"/>
            <a:ext cx="4706626" cy="288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4"/>
          <p:cNvSpPr/>
          <p:nvPr/>
        </p:nvSpPr>
        <p:spPr>
          <a:xfrm>
            <a:off x="993241" y="2741730"/>
            <a:ext cx="4706626" cy="275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4"/>
          <p:cNvSpPr/>
          <p:nvPr/>
        </p:nvSpPr>
        <p:spPr>
          <a:xfrm>
            <a:off x="967114" y="3011701"/>
            <a:ext cx="4706626" cy="2725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4"/>
          <p:cNvSpPr/>
          <p:nvPr/>
        </p:nvSpPr>
        <p:spPr>
          <a:xfrm>
            <a:off x="993241" y="3286020"/>
            <a:ext cx="4706626" cy="272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4"/>
          <p:cNvSpPr/>
          <p:nvPr/>
        </p:nvSpPr>
        <p:spPr>
          <a:xfrm>
            <a:off x="993241" y="3563601"/>
            <a:ext cx="4706626" cy="276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" y="1533501"/>
            <a:ext cx="7874174" cy="21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0EF2CD-3868-4D00-8E14-3FFC84605C5F}"/>
              </a:ext>
            </a:extLst>
          </p:cNvPr>
          <p:cNvSpPr/>
          <p:nvPr/>
        </p:nvSpPr>
        <p:spPr>
          <a:xfrm>
            <a:off x="838198" y="4741763"/>
            <a:ext cx="628651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66814-2837-4611-AEA0-56EF117095D0}"/>
              </a:ext>
            </a:extLst>
          </p:cNvPr>
          <p:cNvSpPr/>
          <p:nvPr/>
        </p:nvSpPr>
        <p:spPr>
          <a:xfrm>
            <a:off x="838199" y="4919663"/>
            <a:ext cx="495301" cy="13975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50698" y="2554870"/>
            <a:ext cx="5400000" cy="2636620"/>
            <a:chOff x="6650698" y="2550728"/>
            <a:chExt cx="5400000" cy="26366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698" y="2550728"/>
              <a:ext cx="5400000" cy="263662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888120" y="3016274"/>
              <a:ext cx="865230" cy="1682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88120" y="5003040"/>
              <a:ext cx="738230" cy="1682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365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Introduction to </a:t>
            </a:r>
            <a:r>
              <a:rPr lang="en-US" altLang="ko-KR" sz="4000" dirty="0" err="1">
                <a:latin typeface="Calibri" panose="020F0502020204030204" pitchFamily="34" charset="0"/>
              </a:rPr>
              <a:t>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</a:rPr>
              <a:t>Image Processing &amp; Video Analysis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There are many different file formats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All image information is stored as </a:t>
            </a:r>
            <a:r>
              <a:rPr lang="en-US" altLang="ko-KR" sz="2400" dirty="0" err="1">
                <a:latin typeface="Calibri" panose="020F0502020204030204" pitchFamily="34" charset="0"/>
              </a:rPr>
              <a:t>numpy</a:t>
            </a:r>
            <a:r>
              <a:rPr lang="en-US" altLang="ko-KR" sz="2400">
                <a:latin typeface="Calibri" panose="020F0502020204030204" pitchFamily="34" charset="0"/>
              </a:rPr>
              <a:t> </a:t>
            </a:r>
            <a:r>
              <a:rPr lang="en-US" altLang="ko-KR" sz="2400" smtClean="0">
                <a:latin typeface="Calibri" panose="020F0502020204030204" pitchFamily="34" charset="0"/>
              </a:rPr>
              <a:t>matrix.</a:t>
            </a: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matrix.</a:t>
            </a: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In color images, each pixel is composed by Red, Green, and Blue channel.</a:t>
            </a: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48042</TotalTime>
  <Words>2278</Words>
  <Application>Microsoft Office PowerPoint</Application>
  <PresentationFormat>와이드스크린</PresentationFormat>
  <Paragraphs>681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Bottleneck Residual block</vt:lpstr>
      <vt:lpstr>1) Inverted Residuals</vt:lpstr>
      <vt:lpstr>1) Inverted Residuals</vt:lpstr>
      <vt:lpstr>2) Linear Bottlenecks</vt:lpstr>
      <vt:lpstr>2)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프레젠테이션</vt:lpstr>
      <vt:lpstr>Post Processing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 준현</cp:lastModifiedBy>
  <cp:revision>3111</cp:revision>
  <dcterms:created xsi:type="dcterms:W3CDTF">2015-08-13T07:44:06Z</dcterms:created>
  <dcterms:modified xsi:type="dcterms:W3CDTF">2020-08-12T22:01:40Z</dcterms:modified>
</cp:coreProperties>
</file>